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d172daa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d172daa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031672ff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031672ff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1efec978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1efec978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4df75f6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4df75f6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4df75f6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4df75f6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4df75f6b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4df75f6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1efec978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1efec978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fbf73070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fbf73070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1efec978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11efec978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1efec978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11efec978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bf6dba81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bf6dba81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cbdd934f9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ccbdd934f9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4df75f6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4df75f6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1efec978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1efec978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1efec978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1efec978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4df75f6b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4df75f6b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cbdd934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cbdd934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c770361e3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c770361e3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cbdd934f9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cbdd934f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1efec978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11efec978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cbdd934f9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cbdd934f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0F0F0F"/>
              </a:solidFill>
              <a:latin typeface="Montserrat"/>
              <a:ea typeface="Montserrat"/>
              <a:cs typeface="Montserrat"/>
              <a:sym typeface="Montserrat"/>
            </a:endParaRPr>
          </a:p>
          <a:p>
            <a:pPr indent="0" lvl="0" marL="0" rtl="0" algn="l">
              <a:spcBef>
                <a:spcPts val="0"/>
              </a:spcBef>
              <a:spcAft>
                <a:spcPts val="0"/>
              </a:spcAft>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bdd934f9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cbdd934f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F0F0F"/>
                </a:solidFill>
                <a:latin typeface="Montserrat"/>
                <a:ea typeface="Montserrat"/>
                <a:cs typeface="Montserrat"/>
                <a:sym typeface="Montserrat"/>
              </a:rPr>
              <a:t>Moving on, the third criterion involves completing all mandatory tasks and resubmissions by the end of your study period and securing an interview invitation within four weeks post-course. Finally, the fourth criterion focuses on demonstrating employability, which includes documenting a final job outcome within 12 weeks post-graduation.</a:t>
            </a:r>
            <a:endParaRPr sz="1200">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c770361e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Welcome to the Grammar Skills Bootcamp Orientation for November 2023. Today, we will cover several important aspects of this program to ensure you have all the information needed for a successful learning experience.</a:t>
            </a:r>
            <a:endParaRPr>
              <a:latin typeface="Montserrat"/>
              <a:ea typeface="Montserrat"/>
              <a:cs typeface="Montserrat"/>
              <a:sym typeface="Montserrat"/>
            </a:endParaRPr>
          </a:p>
        </p:txBody>
      </p:sp>
      <p:sp>
        <p:nvSpPr>
          <p:cNvPr id="185" name="Google Shape;185;g29c770361e3_2_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c770361e3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c770361e3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1101e4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1101e4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A802E"/>
              </a:buClr>
              <a:buSzPts val="14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p:nvPr>
            <p:ph idx="2" type="pic"/>
          </p:nvPr>
        </p:nvSpPr>
        <p:spPr>
          <a:xfrm>
            <a:off x="3887391" y="740569"/>
            <a:ext cx="4629150" cy="3655219"/>
          </a:xfrm>
          <a:prstGeom prst="rect">
            <a:avLst/>
          </a:prstGeom>
          <a:noFill/>
          <a:ln>
            <a:noFill/>
          </a:ln>
        </p:spPr>
      </p:sp>
      <p:sp>
        <p:nvSpPr>
          <p:cNvPr id="83" name="Google Shape;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Verdana"/>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3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525" cy="2052675"/>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525" cy="792675"/>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525" cy="572625"/>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2"/>
          <p:cNvSpPr txBox="1"/>
          <p:nvPr>
            <p:ph idx="1" type="body"/>
          </p:nvPr>
        </p:nvSpPr>
        <p:spPr>
          <a:xfrm>
            <a:off x="311700" y="1152475"/>
            <a:ext cx="8520525"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3.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8.png"/><Relationship Id="rId2" Type="http://schemas.openxmlformats.org/officeDocument/2006/relationships/image" Target="../media/image19.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www.webharvy.com/articles/what-is-web-scraping.html" TargetMode="External"/><Relationship Id="rId5" Type="http://schemas.openxmlformats.org/officeDocument/2006/relationships/image" Target="../media/image9.png"/><Relationship Id="rId6" Type="http://schemas.openxmlformats.org/officeDocument/2006/relationships/hyperlink" Target="https://pbpython.com/web-scraping-mn-budget.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www.mindbowser.com/how-does-web-scraping-wo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www.toptal.com/python/web-scraping-with-python"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https://stackabuse.com/guide-to-parsing-html-with-beautifulsoup-in-pyth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forms.gle/9mT63j94TWKu46JdA"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semanticscholar.org/paper/Utilizing-Web-Scraping-and-Natural-Language-to-Lunn-Zhu/a95e90c6c9c5753339e93548eebdcde1ea5b27e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s://techjury.net/blog/is-web-scraping-lega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33"/>
          <p:cNvGrpSpPr/>
          <p:nvPr/>
        </p:nvGrpSpPr>
        <p:grpSpPr>
          <a:xfrm>
            <a:off x="-60762" y="304800"/>
            <a:ext cx="8892900" cy="3457050"/>
            <a:chOff x="-60762" y="0"/>
            <a:chExt cx="8892900" cy="3457050"/>
          </a:xfrm>
        </p:grpSpPr>
        <p:sp>
          <p:nvSpPr>
            <p:cNvPr id="131" name="Google Shape;131;p33"/>
            <p:cNvSpPr txBox="1"/>
            <p:nvPr/>
          </p:nvSpPr>
          <p:spPr>
            <a:xfrm>
              <a:off x="-60762" y="0"/>
              <a:ext cx="8892900" cy="1893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800">
                  <a:solidFill>
                    <a:srgbClr val="AA802E"/>
                  </a:solidFill>
                  <a:latin typeface="Montserrat"/>
                  <a:ea typeface="Montserrat"/>
                  <a:cs typeface="Montserrat"/>
                  <a:sym typeface="Montserrat"/>
                </a:rPr>
                <a:t>Welcome to the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3800">
                  <a:solidFill>
                    <a:srgbClr val="AA802E"/>
                  </a:solidFill>
                  <a:latin typeface="Montserrat"/>
                  <a:ea typeface="Montserrat"/>
                  <a:cs typeface="Montserrat"/>
                  <a:sym typeface="Montserrat"/>
                </a:rPr>
                <a:t>Web Scraping</a:t>
              </a:r>
              <a:endParaRPr b="1" sz="3800">
                <a:solidFill>
                  <a:srgbClr val="AA802E"/>
                </a:solidFill>
                <a:latin typeface="Montserrat"/>
                <a:ea typeface="Montserrat"/>
                <a:cs typeface="Montserrat"/>
                <a:sym typeface="Montserrat"/>
              </a:endParaRPr>
            </a:p>
          </p:txBody>
        </p:sp>
        <p:sp>
          <p:nvSpPr>
            <p:cNvPr id="132" name="Google Shape;132;p33"/>
            <p:cNvSpPr txBox="1"/>
            <p:nvPr/>
          </p:nvSpPr>
          <p:spPr>
            <a:xfrm>
              <a:off x="349000" y="3047550"/>
              <a:ext cx="8199900" cy="4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GB" sz="1900">
                  <a:solidFill>
                    <a:schemeClr val="lt1"/>
                  </a:solidFill>
                  <a:latin typeface="Montserrat"/>
                  <a:ea typeface="Montserrat"/>
                  <a:cs typeface="Montserrat"/>
                  <a:sym typeface="Montserrat"/>
                </a:rPr>
                <a:t>Questions? Drop them in the chat. We'll have dedicated moderators answering questions.</a:t>
              </a:r>
              <a:endParaRPr b="1" sz="2800">
                <a:solidFill>
                  <a:schemeClr val="lt1"/>
                </a:solidFill>
                <a:latin typeface="Montserrat"/>
                <a:ea typeface="Montserrat"/>
                <a:cs typeface="Montserrat"/>
                <a:sym typeface="Montserrat"/>
              </a:endParaRPr>
            </a:p>
          </p:txBody>
        </p:sp>
        <p:pic>
          <p:nvPicPr>
            <p:cNvPr id="133" name="Google Shape;133;p33"/>
            <p:cNvPicPr preferRelativeResize="0"/>
            <p:nvPr/>
          </p:nvPicPr>
          <p:blipFill rotWithShape="1">
            <a:blip r:embed="rId3">
              <a:alphaModFix/>
            </a:blip>
            <a:srcRect b="0" l="0" r="0" t="0"/>
            <a:stretch/>
          </p:blipFill>
          <p:spPr>
            <a:xfrm>
              <a:off x="2734786" y="627825"/>
              <a:ext cx="3301827" cy="648100"/>
            </a:xfrm>
            <a:prstGeom prst="rect">
              <a:avLst/>
            </a:prstGeom>
            <a:noFill/>
            <a:ln>
              <a:noFill/>
            </a:ln>
          </p:spPr>
        </p:pic>
        <p:sp>
          <p:nvSpPr>
            <p:cNvPr id="134" name="Google Shape;134;p33"/>
            <p:cNvSpPr txBox="1"/>
            <p:nvPr/>
          </p:nvSpPr>
          <p:spPr>
            <a:xfrm>
              <a:off x="566700" y="2153350"/>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2"/>
          <p:cNvSpPr txBox="1"/>
          <p:nvPr>
            <p:ph type="title"/>
          </p:nvPr>
        </p:nvSpPr>
        <p:spPr>
          <a:xfrm>
            <a:off x="1539000" y="-233125"/>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Web Scraping</a:t>
            </a:r>
            <a:endParaRPr b="1">
              <a:solidFill>
                <a:srgbClr val="AA802E"/>
              </a:solidFill>
            </a:endParaRPr>
          </a:p>
        </p:txBody>
      </p:sp>
      <p:sp>
        <p:nvSpPr>
          <p:cNvPr id="213" name="Google Shape;213;p42"/>
          <p:cNvSpPr txBox="1"/>
          <p:nvPr/>
        </p:nvSpPr>
        <p:spPr>
          <a:xfrm>
            <a:off x="-70950" y="501275"/>
            <a:ext cx="9144000" cy="23868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100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Web scraping is the process of automatically extracting data from websites.</a:t>
            </a:r>
            <a:endParaRPr sz="1600">
              <a:solidFill>
                <a:schemeClr val="lt1"/>
              </a:solidFill>
              <a:latin typeface="Montserrat"/>
              <a:ea typeface="Montserrat"/>
              <a:cs typeface="Montserrat"/>
              <a:sym typeface="Montserrat"/>
            </a:endParaRPr>
          </a:p>
          <a:p>
            <a:pPr indent="-330200" lvl="0" marL="457200" rtl="0" algn="just">
              <a:lnSpc>
                <a:spcPct val="115000"/>
              </a:lnSpc>
              <a:spcBef>
                <a:spcPts val="100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Most websites do not allow you to save or download this data. If you need the data, the only option is to manually copy and paste the data - a very tedious job which can take many hours or days to complete. </a:t>
            </a:r>
            <a:endParaRPr sz="1600">
              <a:solidFill>
                <a:schemeClr val="lt1"/>
              </a:solidFill>
              <a:latin typeface="Montserrat"/>
              <a:ea typeface="Montserrat"/>
              <a:cs typeface="Montserrat"/>
              <a:sym typeface="Montserrat"/>
            </a:endParaRPr>
          </a:p>
          <a:p>
            <a:pPr indent="-330200" lvl="0" marL="457200" rtl="0" algn="just">
              <a:lnSpc>
                <a:spcPct val="115000"/>
              </a:lnSpc>
              <a:spcBef>
                <a:spcPts val="100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Web Scraping is the technique of automating this process, so that instead of manually copying the data from websites, the Web Scraping software will perform the same task within a fraction of the time.</a:t>
            </a:r>
            <a:endParaRPr sz="1600">
              <a:solidFill>
                <a:schemeClr val="lt1"/>
              </a:solidFill>
              <a:latin typeface="Montserrat"/>
              <a:ea typeface="Montserrat"/>
              <a:cs typeface="Montserrat"/>
              <a:sym typeface="Montserrat"/>
            </a:endParaRPr>
          </a:p>
        </p:txBody>
      </p:sp>
      <p:pic>
        <p:nvPicPr>
          <p:cNvPr id="214" name="Google Shape;214;p42"/>
          <p:cNvPicPr preferRelativeResize="0"/>
          <p:nvPr/>
        </p:nvPicPr>
        <p:blipFill>
          <a:blip r:embed="rId3">
            <a:alphaModFix/>
          </a:blip>
          <a:stretch>
            <a:fillRect/>
          </a:stretch>
        </p:blipFill>
        <p:spPr>
          <a:xfrm>
            <a:off x="5242451" y="2571750"/>
            <a:ext cx="3617326" cy="2051000"/>
          </a:xfrm>
          <a:prstGeom prst="rect">
            <a:avLst/>
          </a:prstGeom>
          <a:noFill/>
          <a:ln>
            <a:noFill/>
          </a:ln>
        </p:spPr>
      </p:pic>
      <p:sp>
        <p:nvSpPr>
          <p:cNvPr id="215" name="Google Shape;215;p42"/>
          <p:cNvSpPr txBox="1"/>
          <p:nvPr/>
        </p:nvSpPr>
        <p:spPr>
          <a:xfrm>
            <a:off x="4572000" y="4568300"/>
            <a:ext cx="45720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4"/>
              </a:rPr>
              <a:t>https://www.webharvy.com/articles/what-is-web-scraping.html</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pic>
        <p:nvPicPr>
          <p:cNvPr id="216" name="Google Shape;216;p42"/>
          <p:cNvPicPr preferRelativeResize="0"/>
          <p:nvPr/>
        </p:nvPicPr>
        <p:blipFill>
          <a:blip r:embed="rId5">
            <a:alphaModFix/>
          </a:blip>
          <a:stretch>
            <a:fillRect/>
          </a:stretch>
        </p:blipFill>
        <p:spPr>
          <a:xfrm>
            <a:off x="1113473" y="3042076"/>
            <a:ext cx="2822702" cy="994200"/>
          </a:xfrm>
          <a:prstGeom prst="rect">
            <a:avLst/>
          </a:prstGeom>
          <a:noFill/>
          <a:ln>
            <a:noFill/>
          </a:ln>
        </p:spPr>
      </p:pic>
      <p:sp>
        <p:nvSpPr>
          <p:cNvPr id="217" name="Google Shape;217;p42"/>
          <p:cNvSpPr txBox="1"/>
          <p:nvPr/>
        </p:nvSpPr>
        <p:spPr>
          <a:xfrm>
            <a:off x="2130175" y="4092125"/>
            <a:ext cx="17244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6"/>
              </a:rPr>
              <a:t>https://pbpython.com/web-scraping-mn-budget.html</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type="title"/>
          </p:nvPr>
        </p:nvSpPr>
        <p:spPr>
          <a:xfrm>
            <a:off x="1539000" y="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Importance of </a:t>
            </a:r>
            <a:r>
              <a:rPr b="1" lang="en-GB">
                <a:solidFill>
                  <a:srgbClr val="AA802E"/>
                </a:solidFill>
              </a:rPr>
              <a:t>Web Scraping</a:t>
            </a:r>
            <a:endParaRPr b="1">
              <a:solidFill>
                <a:srgbClr val="AA802E"/>
              </a:solidFill>
            </a:endParaRPr>
          </a:p>
        </p:txBody>
      </p:sp>
      <p:sp>
        <p:nvSpPr>
          <p:cNvPr id="223" name="Google Shape;223;p43"/>
          <p:cNvSpPr txBox="1"/>
          <p:nvPr/>
        </p:nvSpPr>
        <p:spPr>
          <a:xfrm>
            <a:off x="289050" y="1080300"/>
            <a:ext cx="5175300" cy="40329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10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Web scraping provides </a:t>
            </a:r>
            <a:r>
              <a:rPr lang="en-GB" sz="1800">
                <a:solidFill>
                  <a:schemeClr val="lt1"/>
                </a:solidFill>
                <a:latin typeface="Montserrat"/>
                <a:ea typeface="Montserrat"/>
                <a:cs typeface="Montserrat"/>
                <a:sym typeface="Montserrat"/>
              </a:rPr>
              <a:t>access</a:t>
            </a:r>
            <a:r>
              <a:rPr lang="en-GB" sz="1800">
                <a:solidFill>
                  <a:schemeClr val="lt1"/>
                </a:solidFill>
                <a:latin typeface="Montserrat"/>
                <a:ea typeface="Montserrat"/>
                <a:cs typeface="Montserrat"/>
                <a:sym typeface="Montserrat"/>
              </a:rPr>
              <a:t> to data that might not be available via APIs or datasets</a:t>
            </a:r>
            <a:endParaRPr sz="1800">
              <a:solidFill>
                <a:schemeClr val="lt1"/>
              </a:solidFill>
              <a:latin typeface="Montserrat"/>
              <a:ea typeface="Montserrat"/>
              <a:cs typeface="Montserrat"/>
              <a:sym typeface="Montserrat"/>
            </a:endParaRPr>
          </a:p>
          <a:p>
            <a:pPr indent="-342900" lvl="0" marL="457200" rtl="0" algn="just">
              <a:lnSpc>
                <a:spcPct val="115000"/>
              </a:lnSpc>
              <a:spcBef>
                <a:spcPts val="10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It can provide real-time or frequently updated data, which can be crucial for many types of analysis</a:t>
            </a:r>
            <a:endParaRPr sz="1800">
              <a:solidFill>
                <a:schemeClr val="lt1"/>
              </a:solidFill>
              <a:latin typeface="Montserrat"/>
              <a:ea typeface="Montserrat"/>
              <a:cs typeface="Montserrat"/>
              <a:sym typeface="Montserrat"/>
            </a:endParaRPr>
          </a:p>
          <a:p>
            <a:pPr indent="-342900" lvl="0" marL="457200" rtl="0" algn="just">
              <a:lnSpc>
                <a:spcPct val="115000"/>
              </a:lnSpc>
              <a:spcBef>
                <a:spcPts val="10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Scraped data can be used to train Machine Learning models for tasks like natural language processing (NLP) or image recognition</a:t>
            </a:r>
            <a:endParaRPr sz="1800">
              <a:solidFill>
                <a:schemeClr val="lt1"/>
              </a:solidFill>
              <a:latin typeface="Montserrat"/>
              <a:ea typeface="Montserrat"/>
              <a:cs typeface="Montserrat"/>
              <a:sym typeface="Montserrat"/>
            </a:endParaRPr>
          </a:p>
          <a:p>
            <a:pPr indent="0" lvl="0" marL="457200" rtl="0" algn="just">
              <a:lnSpc>
                <a:spcPct val="115000"/>
              </a:lnSpc>
              <a:spcBef>
                <a:spcPts val="1000"/>
              </a:spcBef>
              <a:spcAft>
                <a:spcPts val="0"/>
              </a:spcAft>
              <a:buNone/>
            </a:pPr>
            <a:r>
              <a:t/>
            </a:r>
            <a:endParaRPr sz="1800">
              <a:solidFill>
                <a:schemeClr val="lt1"/>
              </a:solidFill>
              <a:latin typeface="Montserrat"/>
              <a:ea typeface="Montserrat"/>
              <a:cs typeface="Montserrat"/>
              <a:sym typeface="Montserrat"/>
            </a:endParaRPr>
          </a:p>
        </p:txBody>
      </p:sp>
      <p:pic>
        <p:nvPicPr>
          <p:cNvPr id="224" name="Google Shape;224;p43"/>
          <p:cNvPicPr preferRelativeResize="0"/>
          <p:nvPr/>
        </p:nvPicPr>
        <p:blipFill>
          <a:blip r:embed="rId3">
            <a:alphaModFix/>
          </a:blip>
          <a:stretch>
            <a:fillRect/>
          </a:stretch>
        </p:blipFill>
        <p:spPr>
          <a:xfrm>
            <a:off x="5824413" y="808888"/>
            <a:ext cx="3101575" cy="3525725"/>
          </a:xfrm>
          <a:prstGeom prst="rect">
            <a:avLst/>
          </a:prstGeom>
          <a:noFill/>
          <a:ln>
            <a:noFill/>
          </a:ln>
        </p:spPr>
      </p:pic>
      <p:sp>
        <p:nvSpPr>
          <p:cNvPr id="225" name="Google Shape;225;p43"/>
          <p:cNvSpPr txBox="1"/>
          <p:nvPr/>
        </p:nvSpPr>
        <p:spPr>
          <a:xfrm>
            <a:off x="5824425" y="4334600"/>
            <a:ext cx="3319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Source: </a:t>
            </a:r>
            <a:r>
              <a:rPr lang="en-GB" u="sng">
                <a:solidFill>
                  <a:schemeClr val="hlink"/>
                </a:solidFill>
                <a:latin typeface="Montserrat"/>
                <a:ea typeface="Montserrat"/>
                <a:cs typeface="Montserrat"/>
                <a:sym typeface="Montserrat"/>
                <a:hlinkClick r:id="rId4"/>
              </a:rPr>
              <a:t>https://www.mindbowser.com/how-does-web-scraping-work/</a:t>
            </a:r>
            <a:r>
              <a:rPr lang="en-GB">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420175" y="1811050"/>
            <a:ext cx="4363800" cy="9942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GB" sz="4000"/>
              <a:t>HTML </a:t>
            </a:r>
            <a:endParaRPr sz="4000">
              <a:solidFill>
                <a:srgbClr val="AA802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622500" y="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HTML</a:t>
            </a:r>
            <a:endParaRPr b="1">
              <a:solidFill>
                <a:srgbClr val="AA802E"/>
              </a:solidFill>
            </a:endParaRPr>
          </a:p>
        </p:txBody>
      </p:sp>
      <p:sp>
        <p:nvSpPr>
          <p:cNvPr id="236" name="Google Shape;236;p45"/>
          <p:cNvSpPr txBox="1"/>
          <p:nvPr/>
        </p:nvSpPr>
        <p:spPr>
          <a:xfrm>
            <a:off x="180763" y="1020150"/>
            <a:ext cx="8782500" cy="3103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Familiarity with HTML (Hypertext Markup Language) is crucial for effective web scraping because it defines the structure and content of web pages.</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This knowledge allows you to accurately identify, navigate, and extract data from websites and other online sources using web scraping tools.</a:t>
            </a:r>
            <a:endParaRPr sz="1800">
              <a:solidFill>
                <a:schemeClr val="lt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700">
              <a:solidFill>
                <a:schemeClr val="lt1"/>
              </a:solidFill>
              <a:latin typeface="Montserrat"/>
              <a:ea typeface="Montserrat"/>
              <a:cs typeface="Montserrat"/>
              <a:sym typeface="Montserrat"/>
            </a:endParaRPr>
          </a:p>
        </p:txBody>
      </p:sp>
      <p:sp>
        <p:nvSpPr>
          <p:cNvPr id="237" name="Google Shape;237;p45"/>
          <p:cNvSpPr txBox="1"/>
          <p:nvPr/>
        </p:nvSpPr>
        <p:spPr>
          <a:xfrm>
            <a:off x="2153500" y="4768425"/>
            <a:ext cx="50040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3"/>
              </a:rPr>
              <a:t>https://www.toptal.com/python/web-scraping-with-python</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pic>
        <p:nvPicPr>
          <p:cNvPr id="238" name="Google Shape;238;p45"/>
          <p:cNvPicPr preferRelativeResize="0"/>
          <p:nvPr/>
        </p:nvPicPr>
        <p:blipFill>
          <a:blip r:embed="rId4">
            <a:alphaModFix/>
          </a:blip>
          <a:stretch>
            <a:fillRect/>
          </a:stretch>
        </p:blipFill>
        <p:spPr>
          <a:xfrm>
            <a:off x="2153513" y="3147349"/>
            <a:ext cx="4836976" cy="148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1607050" y="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HTML</a:t>
            </a:r>
            <a:endParaRPr b="1">
              <a:solidFill>
                <a:srgbClr val="AA802E"/>
              </a:solidFill>
            </a:endParaRPr>
          </a:p>
        </p:txBody>
      </p:sp>
      <p:sp>
        <p:nvSpPr>
          <p:cNvPr id="244" name="Google Shape;244;p46"/>
          <p:cNvSpPr txBox="1"/>
          <p:nvPr/>
        </p:nvSpPr>
        <p:spPr>
          <a:xfrm>
            <a:off x="0" y="489600"/>
            <a:ext cx="5364900" cy="437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500">
              <a:solidFill>
                <a:schemeClr val="lt1"/>
              </a:solidFill>
              <a:latin typeface="Montserrat"/>
              <a:ea typeface="Montserrat"/>
              <a:cs typeface="Montserrat"/>
              <a:sym typeface="Montserrat"/>
            </a:endParaRPr>
          </a:p>
          <a:p>
            <a:pPr indent="-342900" lvl="0" marL="457200" rtl="0" algn="l">
              <a:lnSpc>
                <a:spcPct val="115000"/>
              </a:lnSpc>
              <a:spcBef>
                <a:spcPts val="1200"/>
              </a:spcBef>
              <a:spcAft>
                <a:spcPts val="0"/>
              </a:spcAft>
              <a:buClr>
                <a:schemeClr val="lt1"/>
              </a:buClr>
              <a:buSzPts val="1800"/>
              <a:buFont typeface="Montserrat"/>
              <a:buChar char="❖"/>
            </a:pPr>
            <a:r>
              <a:rPr lang="en-GB" sz="1600">
                <a:solidFill>
                  <a:schemeClr val="lt1"/>
                </a:solidFill>
                <a:latin typeface="Montserrat"/>
                <a:ea typeface="Montserrat"/>
                <a:cs typeface="Montserrat"/>
                <a:sym typeface="Montserrat"/>
              </a:rPr>
              <a:t>HTML consists of a </a:t>
            </a:r>
            <a:r>
              <a:rPr b="1" lang="en-GB" sz="1600">
                <a:solidFill>
                  <a:schemeClr val="lt1"/>
                </a:solidFill>
                <a:latin typeface="Montserrat"/>
                <a:ea typeface="Montserrat"/>
                <a:cs typeface="Montserrat"/>
                <a:sym typeface="Montserrat"/>
              </a:rPr>
              <a:t>set of elements</a:t>
            </a:r>
            <a:r>
              <a:rPr lang="en-GB" sz="1600">
                <a:solidFill>
                  <a:schemeClr val="lt1"/>
                </a:solidFill>
                <a:latin typeface="Montserrat"/>
                <a:ea typeface="Montserrat"/>
                <a:cs typeface="Montserrat"/>
                <a:sym typeface="Montserrat"/>
              </a:rPr>
              <a:t> (tags) that define the structure and content of a web page.</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Each tag represents a different structure such as headings, paragraphs, images, tables, etc.</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Tags are enclosed in angle brackets (`&lt;&gt;`) and they </a:t>
            </a:r>
            <a:r>
              <a:rPr lang="en-GB" sz="1600">
                <a:solidFill>
                  <a:schemeClr val="lt1"/>
                </a:solidFill>
                <a:latin typeface="Montserrat"/>
                <a:ea typeface="Montserrat"/>
                <a:cs typeface="Montserrat"/>
                <a:sym typeface="Montserrat"/>
              </a:rPr>
              <a:t>typically come in pairs e.g., `&lt;p&gt;` denotes the beginning of a paragraph and `&lt;/p&gt;` denotes the end.</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HTML elements are nested within each other forming a </a:t>
            </a:r>
            <a:r>
              <a:rPr b="1" lang="en-GB" sz="1600">
                <a:solidFill>
                  <a:schemeClr val="lt1"/>
                </a:solidFill>
                <a:latin typeface="Montserrat"/>
                <a:ea typeface="Montserrat"/>
                <a:cs typeface="Montserrat"/>
                <a:sym typeface="Montserrat"/>
              </a:rPr>
              <a:t>hierarchical </a:t>
            </a:r>
            <a:r>
              <a:rPr lang="en-GB" sz="1600">
                <a:solidFill>
                  <a:schemeClr val="lt1"/>
                </a:solidFill>
                <a:latin typeface="Montserrat"/>
                <a:ea typeface="Montserrat"/>
                <a:cs typeface="Montserrat"/>
                <a:sym typeface="Montserrat"/>
              </a:rPr>
              <a:t>structure known as the Document Object Model (DOM).</a:t>
            </a:r>
            <a:endParaRPr sz="16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200">
              <a:solidFill>
                <a:schemeClr val="lt1"/>
              </a:solidFill>
              <a:latin typeface="Montserrat"/>
              <a:ea typeface="Montserrat"/>
              <a:cs typeface="Montserrat"/>
              <a:sym typeface="Montserrat"/>
            </a:endParaRPr>
          </a:p>
        </p:txBody>
      </p:sp>
      <p:sp>
        <p:nvSpPr>
          <p:cNvPr id="245" name="Google Shape;245;p46"/>
          <p:cNvSpPr txBox="1"/>
          <p:nvPr/>
        </p:nvSpPr>
        <p:spPr>
          <a:xfrm>
            <a:off x="4572000" y="4743325"/>
            <a:ext cx="8779500" cy="3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2300">
              <a:solidFill>
                <a:schemeClr val="lt1"/>
              </a:solidFill>
              <a:latin typeface="Montserrat"/>
              <a:ea typeface="Montserrat"/>
              <a:cs typeface="Montserrat"/>
              <a:sym typeface="Montserrat"/>
            </a:endParaRPr>
          </a:p>
        </p:txBody>
      </p:sp>
      <p:pic>
        <p:nvPicPr>
          <p:cNvPr id="246" name="Google Shape;246;p46"/>
          <p:cNvPicPr preferRelativeResize="0"/>
          <p:nvPr/>
        </p:nvPicPr>
        <p:blipFill>
          <a:blip r:embed="rId3">
            <a:alphaModFix/>
          </a:blip>
          <a:stretch>
            <a:fillRect/>
          </a:stretch>
        </p:blipFill>
        <p:spPr>
          <a:xfrm>
            <a:off x="5467050" y="1415726"/>
            <a:ext cx="3592575" cy="215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1607050" y="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Importance for Web Scraping</a:t>
            </a:r>
            <a:endParaRPr b="1">
              <a:solidFill>
                <a:srgbClr val="AA802E"/>
              </a:solidFill>
            </a:endParaRPr>
          </a:p>
        </p:txBody>
      </p:sp>
      <p:sp>
        <p:nvSpPr>
          <p:cNvPr id="252" name="Google Shape;252;p47"/>
          <p:cNvSpPr txBox="1"/>
          <p:nvPr/>
        </p:nvSpPr>
        <p:spPr>
          <a:xfrm>
            <a:off x="0" y="707325"/>
            <a:ext cx="8779500" cy="417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500">
              <a:solidFill>
                <a:schemeClr val="lt1"/>
              </a:solidFill>
              <a:latin typeface="Montserrat"/>
              <a:ea typeface="Montserrat"/>
              <a:cs typeface="Montserrat"/>
              <a:sym typeface="Montserrat"/>
            </a:endParaRPr>
          </a:p>
          <a:p>
            <a:pPr indent="-323850" lvl="0" marL="457200" rtl="0" algn="l">
              <a:lnSpc>
                <a:spcPct val="115000"/>
              </a:lnSpc>
              <a:spcBef>
                <a:spcPts val="120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Element Identification:</a:t>
            </a:r>
            <a:r>
              <a:rPr lang="en-GB" sz="1500">
                <a:solidFill>
                  <a:schemeClr val="lt1"/>
                </a:solidFill>
                <a:latin typeface="Montserrat"/>
                <a:ea typeface="Montserrat"/>
                <a:cs typeface="Montserrat"/>
                <a:sym typeface="Montserrat"/>
              </a:rPr>
              <a:t> Web scraping tools like Beautiful Soup or Scrapy rely on understanding HTML tags and their attributes to locate and extract specific data points. For example, if you want to extract the main heading in a page, you will look for a &lt;h1&gt; tag. Or, if you want to download images, you will look for the &lt;img&gt; tag.</a:t>
            </a:r>
            <a:endParaRPr sz="1500">
              <a:solidFill>
                <a:schemeClr val="lt1"/>
              </a:solidFill>
              <a:latin typeface="Montserrat"/>
              <a:ea typeface="Montserrat"/>
              <a:cs typeface="Montserrat"/>
              <a:sym typeface="Montserrat"/>
            </a:endParaRPr>
          </a:p>
          <a:p>
            <a:pPr indent="-323850" lvl="0" marL="457200" rtl="0" algn="l">
              <a:lnSpc>
                <a:spcPct val="115000"/>
              </a:lnSpc>
              <a:spcBef>
                <a:spcPts val="120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DOM Navigation: </a:t>
            </a:r>
            <a:r>
              <a:rPr lang="en-GB" sz="1500">
                <a:solidFill>
                  <a:schemeClr val="lt1"/>
                </a:solidFill>
                <a:latin typeface="Montserrat"/>
                <a:ea typeface="Montserrat"/>
                <a:cs typeface="Montserrat"/>
                <a:sym typeface="Montserrat"/>
              </a:rPr>
              <a:t>The Document Object Model (DOM) represents the hierarchical structure of HTML elements on a web page. Knowing HTML allows you to navigate through this structure programmatically, which is essential for pinpointing where your desired data is located.</a:t>
            </a:r>
            <a:r>
              <a:rPr lang="en-GB"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a:p>
            <a:pPr indent="-323850" lvl="0" marL="457200" rtl="0" algn="l">
              <a:lnSpc>
                <a:spcPct val="115000"/>
              </a:lnSpc>
              <a:spcBef>
                <a:spcPts val="120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Data Extraction:</a:t>
            </a:r>
            <a:r>
              <a:rPr lang="en-GB" sz="1500">
                <a:solidFill>
                  <a:schemeClr val="lt1"/>
                </a:solidFill>
                <a:latin typeface="Montserrat"/>
                <a:ea typeface="Montserrat"/>
                <a:cs typeface="Montserrat"/>
                <a:sym typeface="Montserrat"/>
              </a:rPr>
              <a:t> HTML tags define different types of content and their relationships. By understanding HTML, you can precisely target and extract only the data you need for your analysis.</a:t>
            </a:r>
            <a:endParaRPr sz="15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200">
              <a:solidFill>
                <a:schemeClr val="lt1"/>
              </a:solidFill>
              <a:latin typeface="Montserrat"/>
              <a:ea typeface="Montserrat"/>
              <a:cs typeface="Montserrat"/>
              <a:sym typeface="Montserrat"/>
            </a:endParaRPr>
          </a:p>
        </p:txBody>
      </p:sp>
      <p:sp>
        <p:nvSpPr>
          <p:cNvPr id="253" name="Google Shape;253;p47"/>
          <p:cNvSpPr txBox="1"/>
          <p:nvPr/>
        </p:nvSpPr>
        <p:spPr>
          <a:xfrm>
            <a:off x="4572000" y="4743325"/>
            <a:ext cx="8779500" cy="3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23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100950" y="1659200"/>
            <a:ext cx="3980100" cy="9942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GB"/>
              <a:t>Python Libraries for Web Scraping</a:t>
            </a:r>
            <a:endParaRPr>
              <a:solidFill>
                <a:srgbClr val="AA802E"/>
              </a:solidFill>
            </a:endParaRPr>
          </a:p>
        </p:txBody>
      </p:sp>
      <p:sp>
        <p:nvSpPr>
          <p:cNvPr id="259" name="Google Shape;259;p48"/>
          <p:cNvSpPr txBox="1"/>
          <p:nvPr>
            <p:ph idx="2" type="title"/>
          </p:nvPr>
        </p:nvSpPr>
        <p:spPr>
          <a:xfrm>
            <a:off x="100950" y="2653400"/>
            <a:ext cx="4471200" cy="75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sz="2100"/>
              <a:t>Beautiful Soup &amp; Scrapy</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1539000" y="-156425"/>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sz="3500">
                <a:solidFill>
                  <a:srgbClr val="AA802E"/>
                </a:solidFill>
              </a:rPr>
              <a:t>Beautiful Soup</a:t>
            </a:r>
            <a:endParaRPr b="1" sz="3500">
              <a:solidFill>
                <a:srgbClr val="AA802E"/>
              </a:solidFill>
            </a:endParaRPr>
          </a:p>
        </p:txBody>
      </p:sp>
      <p:sp>
        <p:nvSpPr>
          <p:cNvPr id="265" name="Google Shape;265;p49"/>
          <p:cNvSpPr txBox="1"/>
          <p:nvPr/>
        </p:nvSpPr>
        <p:spPr>
          <a:xfrm>
            <a:off x="0" y="615700"/>
            <a:ext cx="9144000" cy="3046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oppins"/>
              <a:buChar char="❖"/>
            </a:pPr>
            <a:r>
              <a:rPr lang="en-GB" sz="1800">
                <a:solidFill>
                  <a:schemeClr val="lt1"/>
                </a:solidFill>
                <a:latin typeface="Montserrat"/>
                <a:ea typeface="Montserrat"/>
                <a:cs typeface="Montserrat"/>
                <a:sym typeface="Montserrat"/>
              </a:rPr>
              <a:t>Beautiful Soup is a Python library for parsing HTML </a:t>
            </a:r>
            <a:r>
              <a:rPr lang="en-GB" sz="1800">
                <a:solidFill>
                  <a:schemeClr val="lt1"/>
                </a:solidFill>
                <a:latin typeface="Montserrat"/>
                <a:ea typeface="Montserrat"/>
                <a:cs typeface="Montserrat"/>
                <a:sym typeface="Montserrat"/>
              </a:rPr>
              <a:t>documents, making it easy to extract data.</a:t>
            </a:r>
            <a:endParaRPr sz="1800">
              <a:solidFill>
                <a:schemeClr val="lt1"/>
              </a:solidFill>
              <a:latin typeface="Montserrat"/>
              <a:ea typeface="Montserrat"/>
              <a:cs typeface="Montserrat"/>
              <a:sym typeface="Montserrat"/>
            </a:endParaRPr>
          </a:p>
          <a:p>
            <a:pPr indent="-342900" lvl="0" marL="457200" rtl="0" algn="l">
              <a:lnSpc>
                <a:spcPct val="115000"/>
              </a:lnSpc>
              <a:spcBef>
                <a:spcPts val="10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Beautiful Soup has methods and properties you can use to extract text, attributes, URLs and other content from HTML elements. You can navigate the DOM tree of a web page to locate specific elements based on tags.</a:t>
            </a:r>
            <a:endParaRPr sz="1800">
              <a:solidFill>
                <a:schemeClr val="lt1"/>
              </a:solidFill>
              <a:latin typeface="Montserrat"/>
              <a:ea typeface="Montserrat"/>
              <a:cs typeface="Montserrat"/>
              <a:sym typeface="Montserrat"/>
            </a:endParaRPr>
          </a:p>
          <a:p>
            <a:pPr indent="-342900" lvl="0" marL="457200" rtl="0" algn="l">
              <a:lnSpc>
                <a:spcPct val="115000"/>
              </a:lnSpc>
              <a:spcBef>
                <a:spcPts val="100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It works well with other libraries like pandas for data manipulation tasks.</a:t>
            </a:r>
            <a:endParaRPr sz="1800">
              <a:solidFill>
                <a:schemeClr val="lt1"/>
              </a:solidFill>
              <a:latin typeface="Montserrat"/>
              <a:ea typeface="Montserrat"/>
              <a:cs typeface="Montserrat"/>
              <a:sym typeface="Montserrat"/>
            </a:endParaRPr>
          </a:p>
          <a:p>
            <a:pPr indent="0" lvl="0" marL="457200" rtl="0" algn="l">
              <a:lnSpc>
                <a:spcPct val="115000"/>
              </a:lnSpc>
              <a:spcBef>
                <a:spcPts val="1000"/>
              </a:spcBef>
              <a:spcAft>
                <a:spcPts val="1000"/>
              </a:spcAft>
              <a:buNone/>
            </a:pPr>
            <a:r>
              <a:t/>
            </a:r>
            <a:endParaRPr sz="1600">
              <a:solidFill>
                <a:schemeClr val="lt1"/>
              </a:solidFill>
              <a:latin typeface="Montserrat"/>
              <a:ea typeface="Montserrat"/>
              <a:cs typeface="Montserrat"/>
              <a:sym typeface="Montserrat"/>
            </a:endParaRPr>
          </a:p>
        </p:txBody>
      </p:sp>
      <p:pic>
        <p:nvPicPr>
          <p:cNvPr id="266" name="Google Shape;266;p49"/>
          <p:cNvPicPr preferRelativeResize="0"/>
          <p:nvPr/>
        </p:nvPicPr>
        <p:blipFill>
          <a:blip r:embed="rId3">
            <a:alphaModFix/>
          </a:blip>
          <a:stretch>
            <a:fillRect/>
          </a:stretch>
        </p:blipFill>
        <p:spPr>
          <a:xfrm>
            <a:off x="2745863" y="3193100"/>
            <a:ext cx="3652275" cy="1774075"/>
          </a:xfrm>
          <a:prstGeom prst="rect">
            <a:avLst/>
          </a:prstGeom>
          <a:noFill/>
          <a:ln>
            <a:noFill/>
          </a:ln>
        </p:spPr>
      </p:pic>
      <p:sp>
        <p:nvSpPr>
          <p:cNvPr id="267" name="Google Shape;267;p49"/>
          <p:cNvSpPr txBox="1"/>
          <p:nvPr/>
        </p:nvSpPr>
        <p:spPr>
          <a:xfrm>
            <a:off x="6688200" y="4149300"/>
            <a:ext cx="24558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4"/>
              </a:rPr>
              <a:t>https://stackabuse.com/guide-to-parsing-html-with-beautifulsoup-in-python/</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1539000" y="-156425"/>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sz="3500">
                <a:solidFill>
                  <a:srgbClr val="AA802E"/>
                </a:solidFill>
              </a:rPr>
              <a:t>Scrapy</a:t>
            </a:r>
            <a:endParaRPr b="1" sz="3500">
              <a:solidFill>
                <a:srgbClr val="AA802E"/>
              </a:solidFill>
            </a:endParaRPr>
          </a:p>
        </p:txBody>
      </p:sp>
      <p:sp>
        <p:nvSpPr>
          <p:cNvPr id="273" name="Google Shape;273;p50"/>
          <p:cNvSpPr txBox="1"/>
          <p:nvPr/>
        </p:nvSpPr>
        <p:spPr>
          <a:xfrm>
            <a:off x="0" y="778800"/>
            <a:ext cx="9144000" cy="3585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Scrapy is a powerful web scraping framework that provides tools for scraping data from websites, handling requests, managing scraping agents, and storing scraped data. </a:t>
            </a:r>
            <a:endParaRPr sz="1800">
              <a:solidFill>
                <a:schemeClr val="lt1"/>
              </a:solidFill>
              <a:latin typeface="Montserrat"/>
              <a:ea typeface="Montserrat"/>
              <a:cs typeface="Montserrat"/>
              <a:sym typeface="Montserrat"/>
            </a:endParaRPr>
          </a:p>
          <a:p>
            <a:pPr indent="-342900" lvl="0" marL="457200" rtl="0" algn="l">
              <a:lnSpc>
                <a:spcPct val="115000"/>
              </a:lnSpc>
              <a:spcBef>
                <a:spcPts val="1000"/>
              </a:spcBef>
              <a:spcAft>
                <a:spcPts val="0"/>
              </a:spcAft>
              <a:buClr>
                <a:schemeClr val="lt1"/>
              </a:buClr>
              <a:buSzPts val="1800"/>
              <a:buFont typeface="Montserrat"/>
              <a:buChar char="❖"/>
            </a:pPr>
            <a:r>
              <a:rPr b="1" lang="en-GB" sz="1800">
                <a:solidFill>
                  <a:schemeClr val="lt1"/>
                </a:solidFill>
                <a:latin typeface="Montserrat"/>
                <a:ea typeface="Montserrat"/>
                <a:cs typeface="Montserrat"/>
                <a:sym typeface="Montserrat"/>
              </a:rPr>
              <a:t>Crawler Framework:</a:t>
            </a:r>
            <a:r>
              <a:rPr lang="en-GB" sz="1800">
                <a:solidFill>
                  <a:schemeClr val="lt1"/>
                </a:solidFill>
                <a:latin typeface="Montserrat"/>
                <a:ea typeface="Montserrat"/>
                <a:cs typeface="Montserrat"/>
                <a:sym typeface="Montserrat"/>
              </a:rPr>
              <a:t> Scrapy provides a framework for creating web crawlers (the scraping agents referred to as spiders) that can crawl websites, follow links, and extract data in a structured manner.</a:t>
            </a:r>
            <a:endParaRPr sz="1800">
              <a:solidFill>
                <a:schemeClr val="lt1"/>
              </a:solidFill>
              <a:latin typeface="Montserrat"/>
              <a:ea typeface="Montserrat"/>
              <a:cs typeface="Montserrat"/>
              <a:sym typeface="Montserrat"/>
            </a:endParaRPr>
          </a:p>
          <a:p>
            <a:pPr indent="-342900" lvl="0" marL="457200" rtl="0" algn="l">
              <a:lnSpc>
                <a:spcPct val="115000"/>
              </a:lnSpc>
              <a:spcBef>
                <a:spcPts val="1000"/>
              </a:spcBef>
              <a:spcAft>
                <a:spcPts val="1000"/>
              </a:spcAft>
              <a:buClr>
                <a:schemeClr val="lt1"/>
              </a:buClr>
              <a:buSzPts val="1800"/>
              <a:buFont typeface="Montserrat"/>
              <a:buChar char="❖"/>
            </a:pPr>
            <a:r>
              <a:rPr lang="en-GB" sz="1800">
                <a:solidFill>
                  <a:schemeClr val="lt1"/>
                </a:solidFill>
                <a:latin typeface="Montserrat"/>
                <a:ea typeface="Montserrat"/>
                <a:cs typeface="Montserrat"/>
                <a:sym typeface="Montserrat"/>
              </a:rPr>
              <a:t>Beautiful Soup is good for simpler and quick data extraction from a few web pages. Scrapy is ideal for more complex projects involving crawling multiple pages, handling large volumes of data, and needing more control over scraping and data processing pipelines.</a:t>
            </a:r>
            <a:endParaRPr sz="1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248325" y="1577550"/>
            <a:ext cx="3531000" cy="9942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GB" sz="3200"/>
              <a:t>Web Scraping and NLP</a:t>
            </a:r>
            <a:endParaRPr sz="3200">
              <a:solidFill>
                <a:srgbClr val="AA802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40" name="Google Shape;140;p3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Session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41" name="Google Shape;141;p3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42" name="Google Shape;142;p3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43" name="Google Shape;143;p34"/>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(Fundamental British Values: Mutual Respect and Tolerance)</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Academic Sessions. You can submit these questions here: </a:t>
            </a:r>
            <a:r>
              <a:rPr b="1" lang="en-GB" sz="1500" u="sng">
                <a:solidFill>
                  <a:schemeClr val="hlink"/>
                </a:solidFill>
                <a:latin typeface="Montserrat"/>
                <a:ea typeface="Montserrat"/>
                <a:cs typeface="Montserrat"/>
                <a:sym typeface="Montserrat"/>
                <a:hlinkClick r:id="rId4"/>
              </a:rPr>
              <a:t>Questions</a:t>
            </a:r>
            <a:endParaRPr b="1" i="0" sz="1300" u="none" cap="none" strike="noStrike">
              <a:solidFill>
                <a:schemeClr val="dk1"/>
              </a:solidFill>
              <a:latin typeface="Montserrat"/>
              <a:ea typeface="Montserrat"/>
              <a:cs typeface="Montserrat"/>
              <a:sym typeface="Montserrat"/>
            </a:endParaRPr>
          </a:p>
        </p:txBody>
      </p:sp>
      <p:cxnSp>
        <p:nvCxnSpPr>
          <p:cNvPr id="144" name="Google Shape;144;p3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45" name="Google Shape;145;p34"/>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1539000" y="-12835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Web Scraping &amp; NLP</a:t>
            </a:r>
            <a:endParaRPr b="1">
              <a:solidFill>
                <a:srgbClr val="AA802E"/>
              </a:solidFill>
            </a:endParaRPr>
          </a:p>
        </p:txBody>
      </p:sp>
      <p:sp>
        <p:nvSpPr>
          <p:cNvPr id="284" name="Google Shape;284;p52"/>
          <p:cNvSpPr txBox="1"/>
          <p:nvPr/>
        </p:nvSpPr>
        <p:spPr>
          <a:xfrm>
            <a:off x="397350" y="3002550"/>
            <a:ext cx="8349300" cy="1349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GB" sz="1700">
                <a:solidFill>
                  <a:schemeClr val="lt1"/>
                </a:solidFill>
                <a:latin typeface="Montserrat"/>
                <a:ea typeface="Montserrat"/>
                <a:cs typeface="Montserrat"/>
                <a:sym typeface="Montserrat"/>
              </a:rPr>
              <a:t>Combining scraped data with NLP allows for deeper contextual understanding of the content we extract. We can analyse sentiments </a:t>
            </a:r>
            <a:r>
              <a:rPr lang="en-GB" sz="1700">
                <a:solidFill>
                  <a:schemeClr val="lt1"/>
                </a:solidFill>
                <a:latin typeface="Montserrat"/>
                <a:ea typeface="Montserrat"/>
                <a:cs typeface="Montserrat"/>
                <a:sym typeface="Montserrat"/>
              </a:rPr>
              <a:t>and</a:t>
            </a:r>
            <a:r>
              <a:rPr lang="en-GB" sz="1700">
                <a:solidFill>
                  <a:schemeClr val="lt1"/>
                </a:solidFill>
                <a:latin typeface="Montserrat"/>
                <a:ea typeface="Montserrat"/>
                <a:cs typeface="Montserrat"/>
                <a:sym typeface="Montserrat"/>
              </a:rPr>
              <a:t> themes expressed </a:t>
            </a:r>
            <a:r>
              <a:rPr lang="en-GB" sz="1700">
                <a:solidFill>
                  <a:schemeClr val="lt1"/>
                </a:solidFill>
                <a:latin typeface="Montserrat"/>
                <a:ea typeface="Montserrat"/>
                <a:cs typeface="Montserrat"/>
                <a:sym typeface="Montserrat"/>
              </a:rPr>
              <a:t>within</a:t>
            </a:r>
            <a:r>
              <a:rPr lang="en-GB" sz="1700">
                <a:solidFill>
                  <a:schemeClr val="lt1"/>
                </a:solidFill>
                <a:latin typeface="Montserrat"/>
                <a:ea typeface="Montserrat"/>
                <a:cs typeface="Montserrat"/>
                <a:sym typeface="Montserrat"/>
              </a:rPr>
              <a:t> the text, which is vital for understanding the opinions of contributors or consumers of web content.</a:t>
            </a:r>
            <a:endParaRPr sz="1700">
              <a:solidFill>
                <a:schemeClr val="lt1"/>
              </a:solidFill>
              <a:latin typeface="Montserrat"/>
              <a:ea typeface="Montserrat"/>
              <a:cs typeface="Montserrat"/>
              <a:sym typeface="Montserrat"/>
            </a:endParaRPr>
          </a:p>
        </p:txBody>
      </p:sp>
      <p:pic>
        <p:nvPicPr>
          <p:cNvPr id="285" name="Google Shape;285;p52"/>
          <p:cNvPicPr preferRelativeResize="0"/>
          <p:nvPr/>
        </p:nvPicPr>
        <p:blipFill>
          <a:blip r:embed="rId3">
            <a:alphaModFix/>
          </a:blip>
          <a:stretch>
            <a:fillRect/>
          </a:stretch>
        </p:blipFill>
        <p:spPr>
          <a:xfrm>
            <a:off x="1259175" y="1102537"/>
            <a:ext cx="6755575" cy="1663325"/>
          </a:xfrm>
          <a:prstGeom prst="rect">
            <a:avLst/>
          </a:prstGeom>
          <a:noFill/>
          <a:ln>
            <a:noFill/>
          </a:ln>
        </p:spPr>
      </p:pic>
      <p:sp>
        <p:nvSpPr>
          <p:cNvPr id="286" name="Google Shape;286;p52"/>
          <p:cNvSpPr txBox="1"/>
          <p:nvPr/>
        </p:nvSpPr>
        <p:spPr>
          <a:xfrm>
            <a:off x="2076575" y="4532825"/>
            <a:ext cx="71916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4"/>
              </a:rPr>
              <a:t>https://www.semanticscholar.org/paper/Utilizing-Web-Scraping-and-Natural-Language-to-Lunn-Zhu/a95e90c6c9c5753339e93548eebdcde1ea5b27e2</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3"/>
          <p:cNvSpPr txBox="1"/>
          <p:nvPr/>
        </p:nvSpPr>
        <p:spPr>
          <a:xfrm>
            <a:off x="0" y="422050"/>
            <a:ext cx="9144000" cy="406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lt1"/>
              </a:solidFill>
              <a:latin typeface="Montserrat"/>
              <a:ea typeface="Montserrat"/>
              <a:cs typeface="Montserrat"/>
              <a:sym typeface="Montserrat"/>
            </a:endParaRPr>
          </a:p>
          <a:p>
            <a:pPr indent="-333375" lvl="0" marL="457200" rtl="0" algn="l">
              <a:lnSpc>
                <a:spcPct val="115000"/>
              </a:lnSpc>
              <a:spcBef>
                <a:spcPts val="1000"/>
              </a:spcBef>
              <a:spcAft>
                <a:spcPts val="0"/>
              </a:spcAft>
              <a:buClr>
                <a:schemeClr val="lt1"/>
              </a:buClr>
              <a:buSzPts val="1650"/>
              <a:buFont typeface="Montserrat"/>
              <a:buChar char="❖"/>
            </a:pPr>
            <a:r>
              <a:rPr b="1" lang="en-GB" sz="1650">
                <a:solidFill>
                  <a:schemeClr val="lt1"/>
                </a:solidFill>
                <a:latin typeface="Montserrat"/>
                <a:ea typeface="Montserrat"/>
                <a:cs typeface="Montserrat"/>
                <a:sym typeface="Montserrat"/>
              </a:rPr>
              <a:t>Data Cleaning:</a:t>
            </a:r>
            <a:r>
              <a:rPr lang="en-GB" sz="1650">
                <a:solidFill>
                  <a:schemeClr val="lt1"/>
                </a:solidFill>
                <a:latin typeface="Montserrat"/>
                <a:ea typeface="Montserrat"/>
                <a:cs typeface="Montserrat"/>
                <a:sym typeface="Montserrat"/>
              </a:rPr>
              <a:t> Raw scraped data often contains noise (irrelevant information) or HTML tags. NLP techniques such as tokenisation, stemming, lemmatisation, and removing stopwords can clean and prepare the scraped data for further analysis.</a:t>
            </a:r>
            <a:endParaRPr sz="1650">
              <a:solidFill>
                <a:schemeClr val="lt1"/>
              </a:solidFill>
              <a:latin typeface="Montserrat"/>
              <a:ea typeface="Montserrat"/>
              <a:cs typeface="Montserrat"/>
              <a:sym typeface="Montserrat"/>
            </a:endParaRPr>
          </a:p>
          <a:p>
            <a:pPr indent="-333375" lvl="0" marL="457200" rtl="0" algn="l">
              <a:lnSpc>
                <a:spcPct val="115000"/>
              </a:lnSpc>
              <a:spcBef>
                <a:spcPts val="1000"/>
              </a:spcBef>
              <a:spcAft>
                <a:spcPts val="0"/>
              </a:spcAft>
              <a:buClr>
                <a:schemeClr val="lt1"/>
              </a:buClr>
              <a:buSzPts val="1650"/>
              <a:buFont typeface="Montserrat"/>
              <a:buChar char="❖"/>
            </a:pPr>
            <a:r>
              <a:rPr b="1" lang="en-GB" sz="1650">
                <a:solidFill>
                  <a:schemeClr val="lt1"/>
                </a:solidFill>
                <a:latin typeface="Montserrat"/>
                <a:ea typeface="Montserrat"/>
                <a:cs typeface="Montserrat"/>
                <a:sym typeface="Montserrat"/>
              </a:rPr>
              <a:t>Normalisation: </a:t>
            </a:r>
            <a:r>
              <a:rPr lang="en-GB" sz="1650">
                <a:solidFill>
                  <a:schemeClr val="lt1"/>
                </a:solidFill>
                <a:latin typeface="Montserrat"/>
                <a:ea typeface="Montserrat"/>
                <a:cs typeface="Montserrat"/>
                <a:sym typeface="Montserrat"/>
              </a:rPr>
              <a:t>Standardising text by handling special characters, and normalising spellings (e.g., converting "u" to "you") improves the quality of the corpus.</a:t>
            </a:r>
            <a:endParaRPr sz="1650">
              <a:solidFill>
                <a:schemeClr val="lt1"/>
              </a:solidFill>
              <a:latin typeface="Montserrat"/>
              <a:ea typeface="Montserrat"/>
              <a:cs typeface="Montserrat"/>
              <a:sym typeface="Montserrat"/>
            </a:endParaRPr>
          </a:p>
          <a:p>
            <a:pPr indent="-333375" lvl="0" marL="457200" rtl="0" algn="l">
              <a:lnSpc>
                <a:spcPct val="115000"/>
              </a:lnSpc>
              <a:spcBef>
                <a:spcPts val="1000"/>
              </a:spcBef>
              <a:spcAft>
                <a:spcPts val="1000"/>
              </a:spcAft>
              <a:buClr>
                <a:schemeClr val="lt1"/>
              </a:buClr>
              <a:buSzPts val="1650"/>
              <a:buFont typeface="Montserrat"/>
              <a:buChar char="❖"/>
            </a:pPr>
            <a:r>
              <a:rPr b="1" lang="en-GB" sz="1650">
                <a:solidFill>
                  <a:schemeClr val="lt1"/>
                </a:solidFill>
                <a:latin typeface="Montserrat"/>
                <a:ea typeface="Montserrat"/>
                <a:cs typeface="Montserrat"/>
                <a:sym typeface="Montserrat"/>
              </a:rPr>
              <a:t>Entity Recognition, Text Classification &amp; Sentiment Analysis:</a:t>
            </a:r>
            <a:r>
              <a:rPr lang="en-GB" sz="1650">
                <a:solidFill>
                  <a:schemeClr val="lt1"/>
                </a:solidFill>
                <a:latin typeface="Montserrat"/>
                <a:ea typeface="Montserrat"/>
                <a:cs typeface="Montserrat"/>
                <a:sym typeface="Montserrat"/>
              </a:rPr>
              <a:t> Scraped text can be processed to extract named entities (e.g., people, organizations) using NLP techniques. We can combine scraped data with NLP to understand trends, opinions, and sentiments expressed on the web. This is crucial information for processes such as opinion mining and topic modeling.</a:t>
            </a:r>
            <a:endParaRPr sz="1650">
              <a:solidFill>
                <a:schemeClr val="lt1"/>
              </a:solidFill>
              <a:latin typeface="Montserrat"/>
              <a:ea typeface="Montserrat"/>
              <a:cs typeface="Montserrat"/>
              <a:sym typeface="Montserrat"/>
            </a:endParaRPr>
          </a:p>
        </p:txBody>
      </p:sp>
      <p:sp>
        <p:nvSpPr>
          <p:cNvPr id="292" name="Google Shape;292;p53"/>
          <p:cNvSpPr txBox="1"/>
          <p:nvPr>
            <p:ph type="title"/>
          </p:nvPr>
        </p:nvSpPr>
        <p:spPr>
          <a:xfrm>
            <a:off x="1539000" y="0"/>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Web Scraping &amp; NLP</a:t>
            </a:r>
            <a:endParaRPr b="1">
              <a:solidFill>
                <a:srgbClr val="AA802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ph type="title"/>
          </p:nvPr>
        </p:nvSpPr>
        <p:spPr>
          <a:xfrm>
            <a:off x="261375" y="1790875"/>
            <a:ext cx="3393900" cy="99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990"/>
              <a:buFont typeface="Arial"/>
              <a:buNone/>
            </a:pPr>
            <a:r>
              <a:rPr lang="en-GB" sz="3300"/>
              <a:t>Ethics of Web Scraping</a:t>
            </a:r>
            <a:endParaRPr sz="3300">
              <a:solidFill>
                <a:srgbClr val="AA802E"/>
              </a:solidFill>
            </a:endParaRPr>
          </a:p>
          <a:p>
            <a:pPr indent="0" lvl="0" marL="0" rtl="0" algn="l">
              <a:spcBef>
                <a:spcPts val="0"/>
              </a:spcBef>
              <a:spcAft>
                <a:spcPts val="0"/>
              </a:spcAft>
              <a:buClr>
                <a:schemeClr val="dk1"/>
              </a:buClr>
              <a:buSzPts val="990"/>
              <a:buFont typeface="Arial"/>
              <a:buNone/>
            </a:pPr>
            <a:r>
              <a:t/>
            </a:r>
            <a:endParaRPr sz="3200">
              <a:solidFill>
                <a:srgbClr val="AA802E"/>
              </a:solidFill>
            </a:endParaRPr>
          </a:p>
          <a:p>
            <a:pPr indent="0" lvl="0" marL="0" rtl="0" algn="l">
              <a:spcBef>
                <a:spcPts val="0"/>
              </a:spcBef>
              <a:spcAft>
                <a:spcPts val="0"/>
              </a:spcAft>
              <a:buSzPts val="990"/>
              <a:buNone/>
            </a:pPr>
            <a:r>
              <a:t/>
            </a:r>
            <a:endParaRPr sz="3200">
              <a:solidFill>
                <a:srgbClr val="AA802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ph type="title"/>
          </p:nvPr>
        </p:nvSpPr>
        <p:spPr>
          <a:xfrm>
            <a:off x="1539000" y="-156425"/>
            <a:ext cx="6066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GB">
                <a:solidFill>
                  <a:srgbClr val="AA802E"/>
                </a:solidFill>
              </a:rPr>
              <a:t>Ethics</a:t>
            </a:r>
            <a:endParaRPr b="1">
              <a:solidFill>
                <a:srgbClr val="AA802E"/>
              </a:solidFill>
            </a:endParaRPr>
          </a:p>
        </p:txBody>
      </p:sp>
      <p:sp>
        <p:nvSpPr>
          <p:cNvPr id="303" name="Google Shape;303;p55"/>
          <p:cNvSpPr txBox="1"/>
          <p:nvPr/>
        </p:nvSpPr>
        <p:spPr>
          <a:xfrm>
            <a:off x="289050" y="663650"/>
            <a:ext cx="4820700" cy="432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lt1"/>
                </a:solidFill>
                <a:latin typeface="Montserrat"/>
                <a:ea typeface="Montserrat"/>
                <a:cs typeface="Montserrat"/>
                <a:sym typeface="Montserrat"/>
              </a:rPr>
              <a:t>When engaging in web scraping, it is essential to adhere to ethical guidelines:</a:t>
            </a:r>
            <a:endParaRPr sz="1600">
              <a:solidFill>
                <a:schemeClr val="lt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lt1"/>
              </a:buClr>
              <a:buSzPts val="2100"/>
              <a:buFont typeface="Poppins"/>
              <a:buChar char="❖"/>
            </a:pPr>
            <a:r>
              <a:rPr lang="en-GB" sz="1600">
                <a:solidFill>
                  <a:schemeClr val="lt1"/>
                </a:solidFill>
                <a:latin typeface="Montserrat"/>
                <a:ea typeface="Montserrat"/>
                <a:cs typeface="Montserrat"/>
                <a:sym typeface="Montserrat"/>
              </a:rPr>
              <a:t>Websites often have a </a:t>
            </a:r>
            <a:r>
              <a:rPr b="1" lang="en-GB" sz="1600">
                <a:solidFill>
                  <a:schemeClr val="lt1"/>
                </a:solidFill>
                <a:latin typeface="Montserrat"/>
                <a:ea typeface="Montserrat"/>
                <a:cs typeface="Montserrat"/>
                <a:sym typeface="Montserrat"/>
              </a:rPr>
              <a:t>robots.txt</a:t>
            </a:r>
            <a:r>
              <a:rPr lang="en-GB" sz="1600">
                <a:solidFill>
                  <a:schemeClr val="lt1"/>
                </a:solidFill>
                <a:latin typeface="Montserrat"/>
                <a:ea typeface="Montserrat"/>
                <a:cs typeface="Montserrat"/>
                <a:sym typeface="Montserrat"/>
              </a:rPr>
              <a:t> file that specifies which pages can be crawled. It's ethical to abide by these rules.</a:t>
            </a:r>
            <a:endParaRPr sz="1600">
              <a:solidFill>
                <a:schemeClr val="lt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lt1"/>
              </a:buClr>
              <a:buSzPts val="2100"/>
              <a:buFont typeface="Poppins"/>
              <a:buChar char="❖"/>
            </a:pPr>
            <a:r>
              <a:rPr lang="en-GB" sz="1600">
                <a:solidFill>
                  <a:schemeClr val="lt1"/>
                </a:solidFill>
                <a:latin typeface="Montserrat"/>
                <a:ea typeface="Montserrat"/>
                <a:cs typeface="Montserrat"/>
                <a:sym typeface="Montserrat"/>
              </a:rPr>
              <a:t>Ensure compliance with a website's terms of service regarding data usage and scraping.</a:t>
            </a:r>
            <a:endParaRPr sz="1600">
              <a:solidFill>
                <a:schemeClr val="lt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lt1"/>
              </a:buClr>
              <a:buSzPts val="2100"/>
              <a:buFont typeface="Poppins"/>
              <a:buChar char="❖"/>
            </a:pPr>
            <a:r>
              <a:rPr lang="en-GB" sz="1600">
                <a:solidFill>
                  <a:schemeClr val="lt1"/>
                </a:solidFill>
                <a:latin typeface="Montserrat"/>
                <a:ea typeface="Montserrat"/>
                <a:cs typeface="Montserrat"/>
                <a:sym typeface="Montserrat"/>
              </a:rPr>
              <a:t>Scraping should be done responsibly to avoid overloading servers and causing disruption.</a:t>
            </a:r>
            <a:endParaRPr sz="1600">
              <a:solidFill>
                <a:schemeClr val="lt1"/>
              </a:solidFill>
              <a:latin typeface="Montserrat"/>
              <a:ea typeface="Montserrat"/>
              <a:cs typeface="Montserrat"/>
              <a:sym typeface="Montserrat"/>
            </a:endParaRPr>
          </a:p>
          <a:p>
            <a:pPr indent="0" lvl="0" marL="457200" rtl="0" algn="l">
              <a:lnSpc>
                <a:spcPct val="115000"/>
              </a:lnSpc>
              <a:spcBef>
                <a:spcPts val="1000"/>
              </a:spcBef>
              <a:spcAft>
                <a:spcPts val="1000"/>
              </a:spcAft>
              <a:buNone/>
            </a:pPr>
            <a:r>
              <a:t/>
            </a:r>
            <a:endParaRPr sz="1600">
              <a:solidFill>
                <a:schemeClr val="lt1"/>
              </a:solidFill>
              <a:latin typeface="Montserrat"/>
              <a:ea typeface="Montserrat"/>
              <a:cs typeface="Montserrat"/>
              <a:sym typeface="Montserrat"/>
            </a:endParaRPr>
          </a:p>
        </p:txBody>
      </p:sp>
      <p:pic>
        <p:nvPicPr>
          <p:cNvPr id="304" name="Google Shape;304;p55"/>
          <p:cNvPicPr preferRelativeResize="0"/>
          <p:nvPr/>
        </p:nvPicPr>
        <p:blipFill>
          <a:blip r:embed="rId3">
            <a:alphaModFix/>
          </a:blip>
          <a:stretch>
            <a:fillRect/>
          </a:stretch>
        </p:blipFill>
        <p:spPr>
          <a:xfrm>
            <a:off x="5109750" y="1248949"/>
            <a:ext cx="4003900" cy="2486875"/>
          </a:xfrm>
          <a:prstGeom prst="rect">
            <a:avLst/>
          </a:prstGeom>
          <a:noFill/>
          <a:ln>
            <a:noFill/>
          </a:ln>
        </p:spPr>
      </p:pic>
      <p:sp>
        <p:nvSpPr>
          <p:cNvPr id="305" name="Google Shape;305;p55"/>
          <p:cNvSpPr txBox="1"/>
          <p:nvPr/>
        </p:nvSpPr>
        <p:spPr>
          <a:xfrm>
            <a:off x="5335200" y="4529400"/>
            <a:ext cx="38088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4"/>
              </a:rPr>
              <a:t>https://techjury.net/blog/is-web-scraping-legal/</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6"/>
          <p:cNvSpPr txBox="1"/>
          <p:nvPr>
            <p:ph type="title"/>
          </p:nvPr>
        </p:nvSpPr>
        <p:spPr>
          <a:xfrm>
            <a:off x="456475" y="2074650"/>
            <a:ext cx="4773900" cy="99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GB" sz="3200">
                <a:solidFill>
                  <a:srgbClr val="AA802E"/>
                </a:solidFill>
              </a:rPr>
              <a:t>Questions and</a:t>
            </a:r>
            <a:endParaRPr sz="3200">
              <a:solidFill>
                <a:srgbClr val="AA802E"/>
              </a:solidFill>
            </a:endParaRPr>
          </a:p>
          <a:p>
            <a:pPr indent="0" lvl="0" marL="0" rtl="0" algn="l">
              <a:spcBef>
                <a:spcPts val="0"/>
              </a:spcBef>
              <a:spcAft>
                <a:spcPts val="0"/>
              </a:spcAft>
              <a:buClr>
                <a:schemeClr val="dk1"/>
              </a:buClr>
              <a:buSzPts val="990"/>
              <a:buFont typeface="Arial"/>
              <a:buNone/>
            </a:pPr>
            <a:r>
              <a:rPr lang="en-GB" sz="3200">
                <a:solidFill>
                  <a:srgbClr val="AA802E"/>
                </a:solidFill>
              </a:rPr>
              <a:t>Answers</a:t>
            </a:r>
            <a:endParaRPr sz="3200">
              <a:solidFill>
                <a:srgbClr val="AA802E"/>
              </a:solidFill>
            </a:endParaRPr>
          </a:p>
          <a:p>
            <a:pPr indent="0" lvl="0" marL="0" rtl="0" algn="l">
              <a:spcBef>
                <a:spcPts val="0"/>
              </a:spcBef>
              <a:spcAft>
                <a:spcPts val="0"/>
              </a:spcAft>
              <a:buClr>
                <a:schemeClr val="dk1"/>
              </a:buClr>
              <a:buSzPts val="990"/>
              <a:buFont typeface="Arial"/>
              <a:buNone/>
            </a:pPr>
            <a:r>
              <a:t/>
            </a:r>
            <a:endParaRPr sz="3200">
              <a:solidFill>
                <a:srgbClr val="AA802E"/>
              </a:solidFill>
            </a:endParaRPr>
          </a:p>
          <a:p>
            <a:pPr indent="0" lvl="0" marL="0" rtl="0" algn="l">
              <a:spcBef>
                <a:spcPts val="0"/>
              </a:spcBef>
              <a:spcAft>
                <a:spcPts val="0"/>
              </a:spcAft>
              <a:buSzPts val="990"/>
              <a:buNone/>
            </a:pPr>
            <a:r>
              <a:t/>
            </a:r>
            <a:endParaRPr sz="3200">
              <a:solidFill>
                <a:srgbClr val="AA80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7"/>
          <p:cNvPicPr preferRelativeResize="0"/>
          <p:nvPr/>
        </p:nvPicPr>
        <p:blipFill rotWithShape="1">
          <a:blip r:embed="rId3">
            <a:alphaModFix/>
          </a:blip>
          <a:srcRect b="1254" l="0" r="0" t="0"/>
          <a:stretch/>
        </p:blipFill>
        <p:spPr>
          <a:xfrm>
            <a:off x="0" y="0"/>
            <a:ext cx="9260003" cy="5143500"/>
          </a:xfrm>
          <a:prstGeom prst="rect">
            <a:avLst/>
          </a:prstGeom>
          <a:noFill/>
          <a:ln>
            <a:noFill/>
          </a:ln>
        </p:spPr>
      </p:pic>
      <p:sp>
        <p:nvSpPr>
          <p:cNvPr id="316" name="Google Shape;316;p57"/>
          <p:cNvSpPr txBox="1"/>
          <p:nvPr/>
        </p:nvSpPr>
        <p:spPr>
          <a:xfrm>
            <a:off x="358525" y="394650"/>
            <a:ext cx="3851775"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317" name="Google Shape;317;p57"/>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318" name="Google Shape;318;p57"/>
          <p:cNvPicPr preferRelativeResize="0"/>
          <p:nvPr/>
        </p:nvPicPr>
        <p:blipFill rotWithShape="1">
          <a:blip r:embed="rId5">
            <a:alphaModFix/>
          </a:blip>
          <a:srcRect b="0" l="0" r="0" t="0"/>
          <a:stretch/>
        </p:blipFill>
        <p:spPr>
          <a:xfrm>
            <a:off x="242900" y="4681574"/>
            <a:ext cx="1211178" cy="23775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51" name="Google Shape;151;p35"/>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Session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52" name="Google Shape;152;p3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53" name="Google Shape;153;p3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54" name="Google Shape;154;p35"/>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155" name="Google Shape;155;p3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56" name="Google Shape;156;p35"/>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62" name="Google Shape;162;p36"/>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Important Notice</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63" name="Google Shape;163;p3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64" name="Google Shape;164;p3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65" name="Google Shape;165;p36"/>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0" lvl="0" marL="457200" rtl="0" algn="l">
              <a:lnSpc>
                <a:spcPct val="150000"/>
              </a:lnSpc>
              <a:spcBef>
                <a:spcPts val="0"/>
              </a:spcBef>
              <a:spcAft>
                <a:spcPts val="0"/>
              </a:spcAft>
              <a:buNone/>
            </a:pPr>
            <a:r>
              <a:rPr lang="en-GB" sz="1900">
                <a:latin typeface="Montserrat"/>
                <a:ea typeface="Montserrat"/>
                <a:cs typeface="Montserrat"/>
                <a:sym typeface="Montserrat"/>
              </a:rPr>
              <a:t>Please check your spam folders for any important communication from us. If you have accidentally unsubscribed, please reach out to your support team.</a:t>
            </a:r>
            <a:endParaRPr b="1" i="0" sz="1700" u="none" cap="none" strike="noStrike">
              <a:solidFill>
                <a:schemeClr val="dk1"/>
              </a:solidFill>
              <a:latin typeface="Montserrat"/>
              <a:ea typeface="Montserrat"/>
              <a:cs typeface="Montserrat"/>
              <a:sym typeface="Montserrat"/>
            </a:endParaRPr>
          </a:p>
        </p:txBody>
      </p:sp>
      <p:cxnSp>
        <p:nvCxnSpPr>
          <p:cNvPr id="166" name="Google Shape;166;p3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67" name="Google Shape;167;p36"/>
          <p:cNvPicPr preferRelativeResize="0"/>
          <p:nvPr/>
        </p:nvPicPr>
        <p:blipFill rotWithShape="1">
          <a:blip r:embed="rId4">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nvSpPr>
        <p:spPr>
          <a:xfrm>
            <a:off x="4780275" y="1550875"/>
            <a:ext cx="4369500" cy="3463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chemeClr val="lt1"/>
                </a:solidFill>
                <a:latin typeface="Montserrat"/>
                <a:ea typeface="Montserrat"/>
                <a:cs typeface="Montserrat"/>
                <a:sym typeface="Montserrat"/>
              </a:rPr>
              <a:t>✅  </a:t>
            </a:r>
            <a:r>
              <a:rPr b="1" lang="en-GB" sz="1800">
                <a:solidFill>
                  <a:srgbClr val="FFFFFF"/>
                </a:solidFill>
                <a:latin typeface="Montserrat"/>
                <a:ea typeface="Montserrat"/>
                <a:cs typeface="Montserrat"/>
                <a:sym typeface="Montserrat"/>
              </a:rPr>
              <a:t>Criterion 2: Mid-Course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rgbClr val="FFFFFF"/>
                </a:solidFill>
                <a:latin typeface="Montserrat"/>
                <a:ea typeface="Montserrat"/>
                <a:cs typeface="Montserrat"/>
                <a:sym typeface="Montserrat"/>
              </a:rPr>
              <a:t>60 </a:t>
            </a:r>
            <a:r>
              <a:rPr lang="en-GB" sz="1800">
                <a:solidFill>
                  <a:srgbClr val="FFFFFF"/>
                </a:solidFill>
                <a:latin typeface="Montserrat"/>
                <a:ea typeface="Montserrat"/>
                <a:cs typeface="Montserrat"/>
                <a:sym typeface="Montserrat"/>
              </a:rPr>
              <a:t>Guided Learning Hours</a:t>
            </a:r>
            <a:br>
              <a:rPr lang="en-GB" sz="1800">
                <a:solidFill>
                  <a:srgbClr val="FFFFFF"/>
                </a:solidFill>
                <a:latin typeface="Montserrat"/>
                <a:ea typeface="Montserrat"/>
                <a:cs typeface="Montserrat"/>
                <a:sym typeface="Montserrat"/>
              </a:rPr>
            </a:br>
            <a:br>
              <a:rPr lang="en-GB" sz="1800">
                <a:solidFill>
                  <a:srgbClr val="FFFFFF"/>
                </a:solidFill>
                <a:latin typeface="Montserrat"/>
                <a:ea typeface="Montserrat"/>
                <a:cs typeface="Montserrat"/>
                <a:sym typeface="Montserrat"/>
              </a:rPr>
            </a:br>
            <a:r>
              <a:rPr lang="en-GB" sz="1800">
                <a:solidFill>
                  <a:srgbClr val="FFFFFF"/>
                </a:solidFill>
                <a:latin typeface="Montserrat"/>
                <a:ea typeface="Montserrat"/>
                <a:cs typeface="Montserrat"/>
                <a:sym typeface="Montserrat"/>
              </a:rPr>
              <a:t>Data Science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rPr lang="en-GB" sz="1800">
                <a:solidFill>
                  <a:schemeClr val="lt1"/>
                </a:solidFill>
                <a:latin typeface="Montserrat"/>
                <a:ea typeface="Montserrat"/>
                <a:cs typeface="Montserrat"/>
                <a:sym typeface="Montserrat"/>
              </a:rPr>
              <a:t>Software Engineering - </a:t>
            </a:r>
            <a:r>
              <a:rPr b="1" lang="en-GB" sz="1800">
                <a:solidFill>
                  <a:schemeClr val="lt1"/>
                </a:solidFill>
                <a:latin typeface="Montserrat"/>
                <a:ea typeface="Montserrat"/>
                <a:cs typeface="Montserrat"/>
                <a:sym typeface="Montserrat"/>
              </a:rPr>
              <a:t>13 tasks</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lang="en-GB" sz="1800">
                <a:solidFill>
                  <a:srgbClr val="FFFFFF"/>
                </a:solidFill>
                <a:latin typeface="Montserrat"/>
                <a:ea typeface="Montserrat"/>
                <a:cs typeface="Montserrat"/>
                <a:sym typeface="Montserrat"/>
              </a:rPr>
              <a:t>Web Development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br>
              <a:rPr lang="en-GB" sz="1800">
                <a:solidFill>
                  <a:srgbClr val="FFFFFF"/>
                </a:solidFill>
                <a:latin typeface="Montserrat"/>
                <a:ea typeface="Montserrat"/>
                <a:cs typeface="Montserrat"/>
                <a:sym typeface="Montserrat"/>
              </a:rPr>
            </a:br>
            <a:r>
              <a:rPr b="1" lang="en-GB" sz="1800">
                <a:solidFill>
                  <a:schemeClr val="lt1"/>
                </a:solidFill>
                <a:latin typeface="Montserrat"/>
                <a:ea typeface="Montserrat"/>
                <a:cs typeface="Montserrat"/>
                <a:sym typeface="Montserrat"/>
              </a:rPr>
              <a:t>Due Date: 28 April 2024</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p:txBody>
      </p:sp>
      <p:sp>
        <p:nvSpPr>
          <p:cNvPr id="173" name="Google Shape;173;p37"/>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8-Week Progression Overview</a:t>
            </a:r>
            <a:endParaRPr b="1" sz="2300">
              <a:solidFill>
                <a:srgbClr val="AA802E"/>
              </a:solidFill>
              <a:latin typeface="Montserrat"/>
              <a:ea typeface="Montserrat"/>
              <a:cs typeface="Montserrat"/>
              <a:sym typeface="Montserrat"/>
            </a:endParaRPr>
          </a:p>
        </p:txBody>
      </p:sp>
      <p:sp>
        <p:nvSpPr>
          <p:cNvPr id="174" name="Google Shape;174;p37"/>
          <p:cNvSpPr txBox="1"/>
          <p:nvPr/>
        </p:nvSpPr>
        <p:spPr>
          <a:xfrm>
            <a:off x="324375" y="1766625"/>
            <a:ext cx="4303500" cy="235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1: Initial Requirements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Timeframe: First 2 Weeks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Guided Learning Hours (GLH): Minimum of 15 hours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Task Completion: First four tasks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Due Date: 24 March 2024</a:t>
            </a:r>
            <a:endParaRPr b="1" sz="1800">
              <a:solidFill>
                <a:schemeClr val="lt1"/>
              </a:solidFill>
              <a:latin typeface="Montserrat"/>
              <a:ea typeface="Montserrat"/>
              <a:cs typeface="Montserrat"/>
              <a:sym typeface="Montserrat"/>
            </a:endParaRPr>
          </a:p>
        </p:txBody>
      </p:sp>
      <p:sp>
        <p:nvSpPr>
          <p:cNvPr id="175" name="Google Shape;175;p37"/>
          <p:cNvSpPr txBox="1"/>
          <p:nvPr/>
        </p:nvSpPr>
        <p:spPr>
          <a:xfrm>
            <a:off x="785944" y="1135294"/>
            <a:ext cx="79041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Fulfil 4 Criteria to Graduation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nvSpPr>
        <p:spPr>
          <a:xfrm>
            <a:off x="216500" y="1476725"/>
            <a:ext cx="4490100" cy="2909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rgbClr val="FFFFFF"/>
                </a:solidFill>
                <a:latin typeface="Montserrat"/>
                <a:ea typeface="Montserrat"/>
                <a:cs typeface="Montserrat"/>
                <a:sym typeface="Montserrat"/>
              </a:rPr>
              <a:t>✅ Criterion 3: 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Completion: All mandatory tasks, including Build Your Brand and resubmissions by study period end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Interview Invitation: Within 4 weeks post-course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Guided Learning Hours: Minimum of 112 hours by support end date</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800">
                <a:solidFill>
                  <a:schemeClr val="lt1"/>
                </a:solidFill>
                <a:latin typeface="Montserrat"/>
                <a:ea typeface="Montserrat"/>
                <a:cs typeface="Montserrat"/>
                <a:sym typeface="Montserrat"/>
              </a:rPr>
              <a:t>(10.5 hours average, each week)</a:t>
            </a:r>
            <a:endParaRPr sz="1800">
              <a:solidFill>
                <a:srgbClr val="FFFFFF"/>
              </a:solidFill>
              <a:latin typeface="Montserrat"/>
              <a:ea typeface="Montserrat"/>
              <a:cs typeface="Montserrat"/>
              <a:sym typeface="Montserrat"/>
            </a:endParaRPr>
          </a:p>
        </p:txBody>
      </p:sp>
      <p:sp>
        <p:nvSpPr>
          <p:cNvPr id="181" name="Google Shape;181;p38"/>
          <p:cNvSpPr txBox="1"/>
          <p:nvPr/>
        </p:nvSpPr>
        <p:spPr>
          <a:xfrm>
            <a:off x="4987103" y="1476725"/>
            <a:ext cx="3852000" cy="2632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4: Demonstrating Employability</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Final Job or Apprenticeship Outcome: Document within 12 weeks post-graduation</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Relevance: Progression to employment or related opportunity</a:t>
            </a:r>
            <a:endParaRPr sz="1800"/>
          </a:p>
        </p:txBody>
      </p:sp>
      <p:sp>
        <p:nvSpPr>
          <p:cNvPr id="182" name="Google Shape;182;p38"/>
          <p:cNvSpPr txBox="1"/>
          <p:nvPr/>
        </p:nvSpPr>
        <p:spPr>
          <a:xfrm>
            <a:off x="1477238" y="1326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Progression Overview</a:t>
            </a:r>
            <a:endParaRPr b="1" sz="2300">
              <a:solidFill>
                <a:srgbClr val="AA802E"/>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39"/>
          <p:cNvSpPr/>
          <p:nvPr/>
        </p:nvSpPr>
        <p:spPr>
          <a:xfrm>
            <a:off x="0" y="-1"/>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8" name="Google Shape;188;p39"/>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189" name="Google Shape;189;p39"/>
          <p:cNvPicPr preferRelativeResize="0"/>
          <p:nvPr/>
        </p:nvPicPr>
        <p:blipFill rotWithShape="1">
          <a:blip r:embed="rId3">
            <a:alphaModFix amt="60000"/>
          </a:blip>
          <a:srcRect b="15730" l="0" r="0" t="0"/>
          <a:stretch/>
        </p:blipFill>
        <p:spPr>
          <a:xfrm>
            <a:off x="-1" y="8"/>
            <a:ext cx="9143998" cy="5143492"/>
          </a:xfrm>
          <a:prstGeom prst="rect">
            <a:avLst/>
          </a:prstGeom>
          <a:noFill/>
          <a:ln>
            <a:noFill/>
          </a:ln>
        </p:spPr>
      </p:pic>
      <p:sp>
        <p:nvSpPr>
          <p:cNvPr id="190" name="Google Shape;190;p39"/>
          <p:cNvSpPr txBox="1"/>
          <p:nvPr>
            <p:ph type="title"/>
          </p:nvPr>
        </p:nvSpPr>
        <p:spPr>
          <a:xfrm>
            <a:off x="630950" y="450325"/>
            <a:ext cx="8361600" cy="24750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GB" sz="4000"/>
              <a:t>Web Scraping</a:t>
            </a:r>
            <a:endParaRPr b="1" sz="4600"/>
          </a:p>
        </p:txBody>
      </p:sp>
      <p:sp>
        <p:nvSpPr>
          <p:cNvPr id="191" name="Google Shape;191;p39"/>
          <p:cNvSpPr txBox="1"/>
          <p:nvPr>
            <p:ph idx="1" type="subTitle"/>
          </p:nvPr>
        </p:nvSpPr>
        <p:spPr>
          <a:xfrm>
            <a:off x="644652" y="3054034"/>
            <a:ext cx="7406640" cy="106076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June </a:t>
            </a:r>
            <a:r>
              <a:rPr b="1" lang="en-GB">
                <a:solidFill>
                  <a:srgbClr val="A9FFD7"/>
                </a:solidFill>
              </a:rPr>
              <a:t>2024</a:t>
            </a:r>
            <a:endParaRPr b="1">
              <a:solidFill>
                <a:srgbClr val="A9FFD7"/>
              </a:solidFill>
            </a:endParaRPr>
          </a:p>
        </p:txBody>
      </p:sp>
      <p:pic>
        <p:nvPicPr>
          <p:cNvPr id="192" name="Google Shape;192;p39"/>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193" name="Google Shape;193;p39"/>
          <p:cNvPicPr preferRelativeResize="0"/>
          <p:nvPr/>
        </p:nvPicPr>
        <p:blipFill rotWithShape="1">
          <a:blip r:embed="rId5">
            <a:alphaModFix/>
          </a:blip>
          <a:srcRect b="0" l="0" r="0" t="0"/>
          <a:stretch/>
        </p:blipFill>
        <p:spPr>
          <a:xfrm>
            <a:off x="731419" y="1165556"/>
            <a:ext cx="4599636" cy="90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0"/>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199" name="Google Shape;199;p40"/>
          <p:cNvSpPr/>
          <p:nvPr/>
        </p:nvSpPr>
        <p:spPr>
          <a:xfrm>
            <a:off x="1110038" y="959494"/>
            <a:ext cx="6923925" cy="3138075"/>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 name="Google Shape;200;p40"/>
          <p:cNvSpPr txBox="1"/>
          <p:nvPr/>
        </p:nvSpPr>
        <p:spPr>
          <a:xfrm>
            <a:off x="1207213" y="845250"/>
            <a:ext cx="6729600" cy="2992200"/>
          </a:xfrm>
          <a:prstGeom prst="rect">
            <a:avLst/>
          </a:prstGeom>
          <a:noFill/>
          <a:ln>
            <a:noFill/>
          </a:ln>
        </p:spPr>
        <p:txBody>
          <a:bodyPr anchorCtr="0" anchor="t" bIns="68575" lIns="68575" spcFirstLastPara="1" rIns="68575" wrap="square" tIns="67500">
            <a:noAutofit/>
          </a:bodyPr>
          <a:lstStyle/>
          <a:p>
            <a:pPr indent="-336550" lvl="0" marL="457200" rtl="0" algn="l">
              <a:lnSpc>
                <a:spcPct val="150000"/>
              </a:lnSpc>
              <a:spcBef>
                <a:spcPts val="120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Understand </a:t>
            </a:r>
            <a:r>
              <a:rPr b="1" lang="en-GB" sz="1700">
                <a:solidFill>
                  <a:schemeClr val="dk1"/>
                </a:solidFill>
                <a:latin typeface="Montserrat"/>
                <a:ea typeface="Montserrat"/>
                <a:cs typeface="Montserrat"/>
                <a:sym typeface="Montserrat"/>
              </a:rPr>
              <a:t>Web Scraping </a:t>
            </a:r>
            <a:r>
              <a:rPr lang="en-GB" sz="1700">
                <a:solidFill>
                  <a:schemeClr val="dk1"/>
                </a:solidFill>
                <a:latin typeface="Montserrat"/>
                <a:ea typeface="Montserrat"/>
                <a:cs typeface="Montserrat"/>
                <a:sym typeface="Montserrat"/>
              </a:rPr>
              <a:t>and its importance.</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Understand the </a:t>
            </a:r>
            <a:r>
              <a:rPr b="1" lang="en-GB" sz="1700">
                <a:solidFill>
                  <a:schemeClr val="dk1"/>
                </a:solidFill>
                <a:latin typeface="Montserrat"/>
                <a:ea typeface="Montserrat"/>
                <a:cs typeface="Montserrat"/>
                <a:sym typeface="Montserrat"/>
              </a:rPr>
              <a:t>fundamentals of HTML</a:t>
            </a:r>
            <a:r>
              <a:rPr lang="en-GB" sz="1700">
                <a:solidFill>
                  <a:schemeClr val="dk1"/>
                </a:solidFill>
                <a:latin typeface="Montserrat"/>
                <a:ea typeface="Montserrat"/>
                <a:cs typeface="Montserrat"/>
                <a:sym typeface="Montserrat"/>
              </a:rPr>
              <a:t> to effectively navigate and extract data from web pages.</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Learn how to use </a:t>
            </a:r>
            <a:r>
              <a:rPr b="1" lang="en-GB" sz="1700">
                <a:solidFill>
                  <a:schemeClr val="dk1"/>
                </a:solidFill>
                <a:latin typeface="Montserrat"/>
                <a:ea typeface="Montserrat"/>
                <a:cs typeface="Montserrat"/>
                <a:sym typeface="Montserrat"/>
              </a:rPr>
              <a:t>Python Libraries for parsing HTML</a:t>
            </a:r>
            <a:r>
              <a:rPr lang="en-GB" sz="1700">
                <a:solidFill>
                  <a:schemeClr val="dk1"/>
                </a:solidFill>
                <a:latin typeface="Montserrat"/>
                <a:ea typeface="Montserrat"/>
                <a:cs typeface="Montserrat"/>
                <a:sym typeface="Montserrat"/>
              </a:rPr>
              <a:t> and automating web scraping tasks.</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Explore </a:t>
            </a:r>
            <a:r>
              <a:rPr b="1" lang="en-GB" sz="1700">
                <a:solidFill>
                  <a:schemeClr val="dk1"/>
                </a:solidFill>
                <a:latin typeface="Montserrat"/>
                <a:ea typeface="Montserrat"/>
                <a:cs typeface="Montserrat"/>
                <a:sym typeface="Montserrat"/>
              </a:rPr>
              <a:t>ethical considerations </a:t>
            </a:r>
            <a:r>
              <a:rPr lang="en-GB" sz="1700">
                <a:solidFill>
                  <a:schemeClr val="dk1"/>
                </a:solidFill>
                <a:latin typeface="Montserrat"/>
                <a:ea typeface="Montserrat"/>
                <a:cs typeface="Montserrat"/>
                <a:sym typeface="Montserrat"/>
              </a:rPr>
              <a:t>in web scraping.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Combine web scraping with </a:t>
            </a:r>
            <a:r>
              <a:rPr b="1" lang="en-GB" sz="1700">
                <a:solidFill>
                  <a:schemeClr val="dk1"/>
                </a:solidFill>
                <a:latin typeface="Montserrat"/>
                <a:ea typeface="Montserrat"/>
                <a:cs typeface="Montserrat"/>
                <a:sym typeface="Montserrat"/>
              </a:rPr>
              <a:t>Natural Language Processing </a:t>
            </a:r>
            <a:r>
              <a:rPr lang="en-GB" sz="1700">
                <a:solidFill>
                  <a:schemeClr val="dk1"/>
                </a:solidFill>
                <a:latin typeface="Montserrat"/>
                <a:ea typeface="Montserrat"/>
                <a:cs typeface="Montserrat"/>
                <a:sym typeface="Montserrat"/>
              </a:rPr>
              <a:t>(NLP) techniques.</a:t>
            </a:r>
            <a:endParaRPr sz="1700">
              <a:solidFill>
                <a:schemeClr val="dk1"/>
              </a:solidFill>
              <a:latin typeface="Montserrat"/>
              <a:ea typeface="Montserrat"/>
              <a:cs typeface="Montserrat"/>
              <a:sym typeface="Montserrat"/>
            </a:endParaRPr>
          </a:p>
        </p:txBody>
      </p:sp>
      <p:sp>
        <p:nvSpPr>
          <p:cNvPr id="201" name="Google Shape;201;p40"/>
          <p:cNvSpPr txBox="1"/>
          <p:nvPr/>
        </p:nvSpPr>
        <p:spPr>
          <a:xfrm>
            <a:off x="1436746" y="133075"/>
            <a:ext cx="6270525" cy="623475"/>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Learning Objectives</a:t>
            </a:r>
            <a:endParaRPr b="1" sz="1400">
              <a:solidFill>
                <a:srgbClr val="C4A54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1"/>
          <p:cNvSpPr txBox="1"/>
          <p:nvPr>
            <p:ph type="title"/>
          </p:nvPr>
        </p:nvSpPr>
        <p:spPr>
          <a:xfrm>
            <a:off x="118675" y="1719425"/>
            <a:ext cx="4875600" cy="9942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GB" sz="3500"/>
              <a:t>Web Scraping</a:t>
            </a:r>
            <a:endParaRPr sz="3800">
              <a:solidFill>
                <a:srgbClr val="AA802E"/>
              </a:solidFill>
            </a:endParaRPr>
          </a:p>
        </p:txBody>
      </p:sp>
      <p:sp>
        <p:nvSpPr>
          <p:cNvPr id="207" name="Google Shape;207;p41"/>
          <p:cNvSpPr txBox="1"/>
          <p:nvPr>
            <p:ph idx="2" type="title"/>
          </p:nvPr>
        </p:nvSpPr>
        <p:spPr>
          <a:xfrm>
            <a:off x="296050" y="2192250"/>
            <a:ext cx="3117600" cy="75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sz="2500"/>
              <a:t>Introduction</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